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handoutMasterIdLst>
    <p:handoutMasterId r:id="rId22"/>
  </p:handoutMasterIdLst>
  <p:sldIdLst>
    <p:sldId id="3825" r:id="rId5"/>
    <p:sldId id="3826" r:id="rId6"/>
    <p:sldId id="3830" r:id="rId7"/>
    <p:sldId id="3829" r:id="rId8"/>
    <p:sldId id="3832" r:id="rId9"/>
    <p:sldId id="3794" r:id="rId10"/>
    <p:sldId id="3831" r:id="rId11"/>
    <p:sldId id="3827" r:id="rId12"/>
    <p:sldId id="3828" r:id="rId13"/>
    <p:sldId id="3835" r:id="rId14"/>
    <p:sldId id="3837" r:id="rId15"/>
    <p:sldId id="3791" r:id="rId16"/>
    <p:sldId id="3836" r:id="rId17"/>
    <p:sldId id="3792" r:id="rId18"/>
    <p:sldId id="3833" r:id="rId19"/>
    <p:sldId id="3834"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F2AFC-E28D-4D59-91C7-5A8D2DE0AA86}" v="11" dt="2023-07-13T08:15:53.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48" d="100"/>
          <a:sy n="48" d="100"/>
        </p:scale>
        <p:origin x="2988" y="48"/>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yna Rosiak" userId="944ca42667d02c11" providerId="LiveId" clId="{784F2AFC-E28D-4D59-91C7-5A8D2DE0AA86}"/>
    <pc:docChg chg="undo custSel modSld sldOrd">
      <pc:chgData name="Justyna Rosiak" userId="944ca42667d02c11" providerId="LiveId" clId="{784F2AFC-E28D-4D59-91C7-5A8D2DE0AA86}" dt="2023-07-13T08:15:53.844" v="16"/>
      <pc:docMkLst>
        <pc:docMk/>
      </pc:docMkLst>
      <pc:sldChg chg="ord">
        <pc:chgData name="Justyna Rosiak" userId="944ca42667d02c11" providerId="LiveId" clId="{784F2AFC-E28D-4D59-91C7-5A8D2DE0AA86}" dt="2023-07-12T21:28:29.194" v="3"/>
        <pc:sldMkLst>
          <pc:docMk/>
          <pc:sldMk cId="1813910725" sldId="3794"/>
        </pc:sldMkLst>
      </pc:sldChg>
      <pc:sldChg chg="addSp modSp mod">
        <pc:chgData name="Justyna Rosiak" userId="944ca42667d02c11" providerId="LiveId" clId="{784F2AFC-E28D-4D59-91C7-5A8D2DE0AA86}" dt="2023-07-13T08:15:53.844" v="16"/>
        <pc:sldMkLst>
          <pc:docMk/>
          <pc:sldMk cId="3942647457" sldId="3831"/>
        </pc:sldMkLst>
        <pc:spChg chg="add mod">
          <ac:chgData name="Justyna Rosiak" userId="944ca42667d02c11" providerId="LiveId" clId="{784F2AFC-E28D-4D59-91C7-5A8D2DE0AA86}" dt="2023-07-13T08:15:53.844" v="16"/>
          <ac:spMkLst>
            <pc:docMk/>
            <pc:sldMk cId="3942647457" sldId="3831"/>
            <ac:spMk id="6" creationId="{50055F0B-D4D1-68BA-8254-A4E761EB1457}"/>
          </ac:spMkLst>
        </pc:spChg>
        <pc:spChg chg="add mod">
          <ac:chgData name="Justyna Rosiak" userId="944ca42667d02c11" providerId="LiveId" clId="{784F2AFC-E28D-4D59-91C7-5A8D2DE0AA86}" dt="2023-07-13T08:15:53.844" v="16"/>
          <ac:spMkLst>
            <pc:docMk/>
            <pc:sldMk cId="3942647457" sldId="3831"/>
            <ac:spMk id="11" creationId="{6354F1A6-9028-660F-C0BF-93251B6BA357}"/>
          </ac:spMkLst>
        </pc:spChg>
        <pc:grpChg chg="add mod">
          <ac:chgData name="Justyna Rosiak" userId="944ca42667d02c11" providerId="LiveId" clId="{784F2AFC-E28D-4D59-91C7-5A8D2DE0AA86}" dt="2023-07-13T08:15:53.844" v="16"/>
          <ac:grpSpMkLst>
            <pc:docMk/>
            <pc:sldMk cId="3942647457" sldId="3831"/>
            <ac:grpSpMk id="5" creationId="{7AD7A250-0644-8920-4BD1-BF89D2E90AD6}"/>
          </ac:grpSpMkLst>
        </pc:grpChg>
        <pc:graphicFrameChg chg="mod">
          <ac:chgData name="Justyna Rosiak" userId="944ca42667d02c11" providerId="LiveId" clId="{784F2AFC-E28D-4D59-91C7-5A8D2DE0AA86}" dt="2023-07-13T08:15:50.536" v="14" actId="1076"/>
          <ac:graphicFrameMkLst>
            <pc:docMk/>
            <pc:sldMk cId="3942647457" sldId="3831"/>
            <ac:graphicFrameMk id="4" creationId="{E246B7D8-C843-490A-A5BB-04DFA74A3D8D}"/>
          </ac:graphicFrameMkLst>
        </pc:graphicFrameChg>
      </pc:sldChg>
      <pc:sldChg chg="ord">
        <pc:chgData name="Justyna Rosiak" userId="944ca42667d02c11" providerId="LiveId" clId="{784F2AFC-E28D-4D59-91C7-5A8D2DE0AA86}" dt="2023-07-12T21:28:15.760" v="1"/>
        <pc:sldMkLst>
          <pc:docMk/>
          <pc:sldMk cId="543995561" sldId="383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Emma</a:t>
          </a:r>
          <a:endParaRPr lang="en-GB" sz="2800" b="0" noProof="0" dirty="0">
            <a:solidFill>
              <a:sysClr val="windowText" lastClr="000000"/>
            </a:solidFill>
            <a:latin typeface="+mn-lt"/>
          </a:endParaRP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Justyna</a:t>
          </a:r>
          <a:endParaRPr lang="en-GB" sz="1600" b="0" noProof="0" dirty="0">
            <a:solidFill>
              <a:schemeClr val="tx1"/>
            </a:solidFill>
            <a:latin typeface="+mn-lt"/>
          </a:endParaRP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Louise</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Tom</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3"/>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4"/>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algn="ctr" rtl="0"/>
          <a:r>
            <a:rPr lang="en-GB" b="0" i="0" u="none" noProof="0" dirty="0"/>
            <a:t>FRIDAY</a:t>
          </a:r>
        </a:p>
        <a:p>
          <a:pPr algn="l" rtl="0"/>
          <a:r>
            <a:rPr lang="en-GB" b="0" i="0" u="none" noProof="0" dirty="0"/>
            <a:t>Familiarisation with the project brief, Trello set up, agreeing team rules for smooth progress and timeframe for the project, tasks division for the weekend.  </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algn="ctr" rtl="0"/>
          <a:r>
            <a:rPr lang="en-GB" b="0" i="0" u="none" noProof="0" dirty="0"/>
            <a:t>MONDAY</a:t>
          </a:r>
        </a:p>
        <a:p>
          <a:pPr algn="l" rtl="0"/>
          <a:r>
            <a:rPr lang="en-GB" b="0" i="0" u="none" noProof="0" dirty="0"/>
            <a:t>Feedback the key findings from the assigned reports to the rest of the team, start the work on the wire frame and GitHub repo creation.</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algn="ctr" rtl="0"/>
          <a:r>
            <a:rPr lang="en-GB" b="0" i="0" u="none" noProof="0" dirty="0"/>
            <a:t>TUESDAY</a:t>
          </a:r>
        </a:p>
        <a:p>
          <a:pPr algn="l" rtl="0"/>
          <a:r>
            <a:rPr lang="en-GB" b="0" i="0" u="none" noProof="0" dirty="0"/>
            <a:t>Work on individual plots and create UI and server inputs for them.</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algn="ctr" rtl="0"/>
          <a:r>
            <a:rPr lang="en-GB" b="0" i="0" u="none" noProof="0" dirty="0"/>
            <a:t>WEDNESDAY</a:t>
          </a:r>
        </a:p>
        <a:p>
          <a:pPr algn="l" rtl="0"/>
          <a:r>
            <a:rPr lang="en-GB" b="0" i="0" u="none" noProof="0" dirty="0"/>
            <a:t>Put the individual plots together to create a dashboard. Testing, unifying and debugging</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algn="ctr" rtl="0"/>
          <a:r>
            <a:rPr lang="en-GB" noProof="0" dirty="0"/>
            <a:t>THURSDAY</a:t>
          </a:r>
        </a:p>
        <a:p>
          <a:pPr algn="ctr" rtl="0"/>
          <a:r>
            <a:rPr lang="en-GB" noProof="0" dirty="0"/>
            <a:t>Project review, report writing, presentation prep and tidying up Git repo.</a:t>
          </a:r>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a:t>5</a:t>
          </a:r>
          <a:endParaRPr lang="en-GB" noProof="0"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custLinFactNeighborY="-1361"/>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72208" y="781460"/>
          <a:ext cx="1828799" cy="1828799"/>
        </a:xfrm>
        <a:prstGeom prst="ellipse">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89659"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Emma</a:t>
          </a:r>
          <a:endParaRPr lang="en-GB" sz="2800" b="0" kern="1200" noProof="0" dirty="0">
            <a:solidFill>
              <a:sysClr val="windowText" lastClr="000000"/>
            </a:solidFill>
            <a:latin typeface="+mn-lt"/>
          </a:endParaRPr>
        </a:p>
      </dsp:txBody>
      <dsp:txXfrm>
        <a:off x="289659" y="2951374"/>
        <a:ext cx="2393899" cy="487484"/>
      </dsp:txXfrm>
    </dsp:sp>
    <dsp:sp modelId="{7D166BBB-55AF-452C-B9A0-94A1EE55FF4F}">
      <dsp:nvSpPr>
        <dsp:cNvPr id="0" name=""/>
        <dsp:cNvSpPr/>
      </dsp:nvSpPr>
      <dsp:spPr>
        <a:xfrm>
          <a:off x="289659"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5040" y="781460"/>
          <a:ext cx="1828799" cy="1828799"/>
        </a:xfrm>
        <a:prstGeom prst="ellipse">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2490"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Justyna</a:t>
          </a:r>
          <a:endParaRPr lang="en-GB" sz="1600" b="0" kern="1200" noProof="0" dirty="0">
            <a:solidFill>
              <a:schemeClr val="tx1"/>
            </a:solidFill>
            <a:latin typeface="+mn-lt"/>
          </a:endParaRPr>
        </a:p>
      </dsp:txBody>
      <dsp:txXfrm>
        <a:off x="3102490" y="2951374"/>
        <a:ext cx="2393899" cy="487484"/>
      </dsp:txXfrm>
    </dsp:sp>
    <dsp:sp modelId="{1223E777-77CB-4A9A-BF21-12B513842696}">
      <dsp:nvSpPr>
        <dsp:cNvPr id="0" name=""/>
        <dsp:cNvSpPr/>
      </dsp:nvSpPr>
      <dsp:spPr>
        <a:xfrm>
          <a:off x="3102490" y="3417023"/>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7871" y="781460"/>
          <a:ext cx="1828799" cy="1828799"/>
        </a:xfrm>
        <a:prstGeom prst="ellipse">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5322"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Louise</a:t>
          </a:r>
          <a:endParaRPr lang="en-GB" sz="1600" b="0" kern="1200" noProof="0" dirty="0">
            <a:solidFill>
              <a:schemeClr val="tx1"/>
            </a:solidFill>
            <a:latin typeface="+mn-lt"/>
          </a:endParaRPr>
        </a:p>
      </dsp:txBody>
      <dsp:txXfrm>
        <a:off x="5915322" y="2951374"/>
        <a:ext cx="2393899" cy="487484"/>
      </dsp:txXfrm>
    </dsp:sp>
    <dsp:sp modelId="{EE420F84-477D-4635-BEF8-66426E9A259D}">
      <dsp:nvSpPr>
        <dsp:cNvPr id="0" name=""/>
        <dsp:cNvSpPr/>
      </dsp:nvSpPr>
      <dsp:spPr>
        <a:xfrm>
          <a:off x="6252885" y="2539746"/>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10703" y="781460"/>
          <a:ext cx="1828799" cy="1828799"/>
        </a:xfrm>
        <a:prstGeom prst="ellipse">
          <a:avLst/>
        </a:prstGeom>
        <a:blipFill rotWithShape="1">
          <a:blip xmlns:r="http://schemas.openxmlformats.org/officeDocument/2006/relationships" r:embed="rId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8153" y="2951374"/>
          <a:ext cx="2393899"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Tom</a:t>
          </a:r>
          <a:endParaRPr lang="en-GB" sz="1600" b="0" kern="1200" noProof="0" dirty="0">
            <a:solidFill>
              <a:schemeClr val="tx1"/>
            </a:solidFill>
            <a:latin typeface="+mn-lt"/>
          </a:endParaRPr>
        </a:p>
      </dsp:txBody>
      <dsp:txXfrm>
        <a:off x="8728153" y="2951374"/>
        <a:ext cx="2393899" cy="487484"/>
      </dsp:txXfrm>
    </dsp:sp>
    <dsp:sp modelId="{5A7600AF-A34B-4D03-B3D6-B3C760AE8E06}">
      <dsp:nvSpPr>
        <dsp:cNvPr id="0" name=""/>
        <dsp:cNvSpPr/>
      </dsp:nvSpPr>
      <dsp:spPr>
        <a:xfrm>
          <a:off x="8771698" y="3373469"/>
          <a:ext cx="2393899"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FRIDAY</a:t>
          </a:r>
        </a:p>
        <a:p>
          <a:pPr marL="0" lvl="0" indent="0" algn="l" defTabSz="488950" rtl="0">
            <a:lnSpc>
              <a:spcPct val="90000"/>
            </a:lnSpc>
            <a:spcBef>
              <a:spcPct val="0"/>
            </a:spcBef>
            <a:spcAft>
              <a:spcPct val="35000"/>
            </a:spcAft>
            <a:buNone/>
          </a:pPr>
          <a:r>
            <a:rPr lang="en-GB" sz="1100" b="0" i="0" u="none" kern="1200" noProof="0" dirty="0"/>
            <a:t>Familiarisation with the project brief, Trello set up, agreeing team rules for smooth progress and timeframe for the project, tasks division for the weekend.  </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MONDAY</a:t>
          </a:r>
        </a:p>
        <a:p>
          <a:pPr marL="0" lvl="0" indent="0" algn="l" defTabSz="488950" rtl="0">
            <a:lnSpc>
              <a:spcPct val="90000"/>
            </a:lnSpc>
            <a:spcBef>
              <a:spcPct val="0"/>
            </a:spcBef>
            <a:spcAft>
              <a:spcPct val="35000"/>
            </a:spcAft>
            <a:buNone/>
          </a:pPr>
          <a:r>
            <a:rPr lang="en-GB" sz="1100" b="0" i="0" u="none" kern="1200" noProof="0" dirty="0"/>
            <a:t>Feedback the key findings from the assigned reports to the rest of the team, start the work on the wire frame and GitHub repo creation.</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TUESDAY</a:t>
          </a:r>
        </a:p>
        <a:p>
          <a:pPr marL="0" lvl="0" indent="0" algn="l" defTabSz="488950" rtl="0">
            <a:lnSpc>
              <a:spcPct val="90000"/>
            </a:lnSpc>
            <a:spcBef>
              <a:spcPct val="0"/>
            </a:spcBef>
            <a:spcAft>
              <a:spcPct val="35000"/>
            </a:spcAft>
            <a:buNone/>
          </a:pPr>
          <a:r>
            <a:rPr lang="en-GB" sz="1100" b="0" i="0" u="none" kern="1200" noProof="0" dirty="0"/>
            <a:t>Work on individual plots and create UI and server inputs for them.</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b="0" i="0" u="none" kern="1200" noProof="0" dirty="0"/>
            <a:t>WEDNESDAY</a:t>
          </a:r>
        </a:p>
        <a:p>
          <a:pPr marL="0" lvl="0" indent="0" algn="l" defTabSz="488950" rtl="0">
            <a:lnSpc>
              <a:spcPct val="90000"/>
            </a:lnSpc>
            <a:spcBef>
              <a:spcPct val="0"/>
            </a:spcBef>
            <a:spcAft>
              <a:spcPct val="35000"/>
            </a:spcAft>
            <a:buNone/>
          </a:pPr>
          <a:r>
            <a:rPr lang="en-GB" sz="1100" b="0" i="0" u="none" kern="1200" noProof="0" dirty="0"/>
            <a:t>Put the individual plots together to create a dashboard. Testing, unifying and debugging</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48125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ctr" defTabSz="488950" rtl="0">
            <a:lnSpc>
              <a:spcPct val="90000"/>
            </a:lnSpc>
            <a:spcBef>
              <a:spcPct val="0"/>
            </a:spcBef>
            <a:spcAft>
              <a:spcPct val="35000"/>
            </a:spcAft>
            <a:buNone/>
          </a:pPr>
          <a:r>
            <a:rPr lang="en-GB" sz="1100" kern="1200" noProof="0" dirty="0"/>
            <a:t>THURSDAY</a:t>
          </a:r>
        </a:p>
        <a:p>
          <a:pPr marL="0" lvl="0" indent="0" algn="ctr" defTabSz="488950" rtl="0">
            <a:lnSpc>
              <a:spcPct val="90000"/>
            </a:lnSpc>
            <a:spcBef>
              <a:spcPct val="0"/>
            </a:spcBef>
            <a:spcAft>
              <a:spcPct val="35000"/>
            </a:spcAft>
            <a:buNone/>
          </a:pPr>
          <a:r>
            <a:rPr lang="en-GB" sz="1100" kern="1200" noProof="0" dirty="0"/>
            <a:t>Project review, report writing, presentation prep and tidying up Git repo.</a:t>
          </a:r>
        </a:p>
      </dsp:txBody>
      <dsp:txXfrm>
        <a:off x="8305299" y="148501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5</a:t>
          </a:r>
          <a:endParaRPr lang="en-GB" sz="3800" kern="1200" noProof="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13/07/2023</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140676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12</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13</a:t>
            </a:fld>
            <a:endParaRPr lang="en-GB"/>
          </a:p>
        </p:txBody>
      </p:sp>
    </p:spTree>
    <p:extLst>
      <p:ext uri="{BB962C8B-B14F-4D97-AF65-F5344CB8AC3E}">
        <p14:creationId xmlns:p14="http://schemas.microsoft.com/office/powerpoint/2010/main" val="408996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14</a:t>
            </a:fld>
            <a:endParaRPr lang="en-GB"/>
          </a:p>
        </p:txBody>
      </p:sp>
    </p:spTree>
    <p:extLst>
      <p:ext uri="{BB962C8B-B14F-4D97-AF65-F5344CB8AC3E}">
        <p14:creationId xmlns:p14="http://schemas.microsoft.com/office/powerpoint/2010/main" val="71824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15</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16</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5</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6</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743200"/>
            <a:ext cx="6971274" cy="2386584"/>
          </a:xfrm>
        </p:spPr>
        <p:txBody>
          <a:bodyPr rtlCol="0">
            <a:normAutofit/>
          </a:bodyPr>
          <a:lstStyle/>
          <a:p>
            <a:pPr algn="ctr"/>
            <a:r>
              <a:rPr lang="en-GB" sz="4000" b="1" i="0" dirty="0">
                <a:solidFill>
                  <a:srgbClr val="333333"/>
                </a:solidFill>
                <a:effectLst/>
                <a:latin typeface="inherit"/>
              </a:rPr>
              <a:t>Impact of the Covid-19 pandemic on provision of acute care in Scotland.</a:t>
            </a:r>
            <a:br>
              <a:rPr lang="en-GB" sz="4000" b="0" i="0" dirty="0">
                <a:solidFill>
                  <a:srgbClr val="333333"/>
                </a:solidFill>
                <a:effectLst/>
                <a:latin typeface="inherit"/>
              </a:rPr>
            </a:br>
            <a:endParaRPr lang="en-GB" sz="40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Emma, Justyna, Tom, Louise</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noAutofit/>
          </a:bodyPr>
          <a:lstStyle/>
          <a:p>
            <a:pPr rtl="0"/>
            <a:r>
              <a:rPr lang="en-GB" sz="4400" dirty="0">
                <a:solidFill>
                  <a:srgbClr val="FFFFFF"/>
                </a:solidFill>
              </a:rPr>
              <a:t>How has the Covid-19 pandemic affected provision of acute care in Scotland?</a:t>
            </a:r>
            <a:endParaRPr lang="en-GB" sz="44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dirty="0">
                <a:solidFill>
                  <a:srgbClr val="FFFFFF"/>
                </a:solidFill>
              </a:rPr>
              <a:t>By Demographic</a:t>
            </a:r>
          </a:p>
          <a:p>
            <a:pPr rtl="0"/>
            <a:endParaRPr lang="en-GB" dirty="0"/>
          </a:p>
        </p:txBody>
      </p:sp>
    </p:spTree>
    <p:extLst>
      <p:ext uri="{BB962C8B-B14F-4D97-AF65-F5344CB8AC3E}">
        <p14:creationId xmlns:p14="http://schemas.microsoft.com/office/powerpoint/2010/main" val="38613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B29787-BF14-D190-A73C-526440B7883A}"/>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11</a:t>
            </a:fld>
            <a:endParaRPr lang="en-GB" noProof="0">
              <a:solidFill>
                <a:prstClr val="black">
                  <a:tint val="75000"/>
                </a:prstClr>
              </a:solidFill>
            </a:endParaRPr>
          </a:p>
        </p:txBody>
      </p:sp>
      <p:sp>
        <p:nvSpPr>
          <p:cNvPr id="12" name="Title 3">
            <a:extLst>
              <a:ext uri="{FF2B5EF4-FFF2-40B4-BE49-F238E27FC236}">
                <a16:creationId xmlns:a16="http://schemas.microsoft.com/office/drawing/2014/main" id="{3BAA02F3-9AB8-5C81-A795-A4BF6F853E1F}"/>
              </a:ext>
            </a:extLst>
          </p:cNvPr>
          <p:cNvSpPr>
            <a:spLocks noGrp="1"/>
          </p:cNvSpPr>
          <p:nvPr>
            <p:ph type="title"/>
          </p:nvPr>
        </p:nvSpPr>
        <p:spPr>
          <a:xfrm>
            <a:off x="838200" y="0"/>
            <a:ext cx="10515600" cy="1325563"/>
          </a:xfrm>
        </p:spPr>
        <p:txBody>
          <a:bodyPr rtlCol="0" anchor="ctr">
            <a:normAutofit/>
          </a:bodyPr>
          <a:lstStyle/>
          <a:p>
            <a:pPr algn="ctr" rtl="0"/>
            <a:r>
              <a:rPr lang="en-GB" dirty="0"/>
              <a:t>Number of Admissions</a:t>
            </a:r>
          </a:p>
        </p:txBody>
      </p:sp>
      <p:pic>
        <p:nvPicPr>
          <p:cNvPr id="14" name="Picture 13" descr="A graph of a number of emergency admission&#10;&#10;Description automatically generated">
            <a:extLst>
              <a:ext uri="{FF2B5EF4-FFF2-40B4-BE49-F238E27FC236}">
                <a16:creationId xmlns:a16="http://schemas.microsoft.com/office/drawing/2014/main" id="{04E43192-2F21-1DDD-5CCA-898D9552877F}"/>
              </a:ext>
            </a:extLst>
          </p:cNvPr>
          <p:cNvPicPr>
            <a:picLocks noChangeAspect="1"/>
          </p:cNvPicPr>
          <p:nvPr/>
        </p:nvPicPr>
        <p:blipFill>
          <a:blip r:embed="rId2"/>
          <a:stretch>
            <a:fillRect/>
          </a:stretch>
        </p:blipFill>
        <p:spPr>
          <a:xfrm>
            <a:off x="92403" y="1599661"/>
            <a:ext cx="6051630" cy="3733632"/>
          </a:xfrm>
          <a:prstGeom prst="rect">
            <a:avLst/>
          </a:prstGeom>
        </p:spPr>
      </p:pic>
      <p:pic>
        <p:nvPicPr>
          <p:cNvPr id="20" name="Picture 19" descr="A graph of a graph with a number of colored squares&#10;&#10;Description automatically generated">
            <a:extLst>
              <a:ext uri="{FF2B5EF4-FFF2-40B4-BE49-F238E27FC236}">
                <a16:creationId xmlns:a16="http://schemas.microsoft.com/office/drawing/2014/main" id="{5E6B39BB-76ED-EB72-57AC-3C780035561D}"/>
              </a:ext>
            </a:extLst>
          </p:cNvPr>
          <p:cNvPicPr>
            <a:picLocks noChangeAspect="1"/>
          </p:cNvPicPr>
          <p:nvPr/>
        </p:nvPicPr>
        <p:blipFill>
          <a:blip r:embed="rId3"/>
          <a:stretch>
            <a:fillRect/>
          </a:stretch>
        </p:blipFill>
        <p:spPr>
          <a:xfrm>
            <a:off x="6096000" y="1629296"/>
            <a:ext cx="6003597" cy="3703997"/>
          </a:xfrm>
          <a:prstGeom prst="rect">
            <a:avLst/>
          </a:prstGeom>
        </p:spPr>
      </p:pic>
    </p:spTree>
    <p:extLst>
      <p:ext uri="{BB962C8B-B14F-4D97-AF65-F5344CB8AC3E}">
        <p14:creationId xmlns:p14="http://schemas.microsoft.com/office/powerpoint/2010/main" val="3966360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
        <p:nvSpPr>
          <p:cNvPr id="5" name="Title 3">
            <a:extLst>
              <a:ext uri="{FF2B5EF4-FFF2-40B4-BE49-F238E27FC236}">
                <a16:creationId xmlns:a16="http://schemas.microsoft.com/office/drawing/2014/main" id="{C3FFEC9C-A858-3DBA-A116-D96E8348940E}"/>
              </a:ext>
            </a:extLst>
          </p:cNvPr>
          <p:cNvSpPr>
            <a:spLocks noGrp="1"/>
          </p:cNvSpPr>
          <p:nvPr>
            <p:ph type="title"/>
          </p:nvPr>
        </p:nvSpPr>
        <p:spPr>
          <a:xfrm>
            <a:off x="867228" y="-29206"/>
            <a:ext cx="10515600" cy="1012602"/>
          </a:xfrm>
        </p:spPr>
        <p:txBody>
          <a:bodyPr rtlCol="0" anchor="ctr">
            <a:normAutofit/>
          </a:bodyPr>
          <a:lstStyle/>
          <a:p>
            <a:pPr algn="ctr" rtl="0"/>
            <a:r>
              <a:rPr lang="en-GB" dirty="0"/>
              <a:t>Length of Stay</a:t>
            </a:r>
          </a:p>
        </p:txBody>
      </p:sp>
      <p:pic>
        <p:nvPicPr>
          <p:cNvPr id="7" name="Picture 6" descr="A graph of covid-19 and age groups&#10;&#10;Description automatically generated">
            <a:extLst>
              <a:ext uri="{FF2B5EF4-FFF2-40B4-BE49-F238E27FC236}">
                <a16:creationId xmlns:a16="http://schemas.microsoft.com/office/drawing/2014/main" id="{C4A346B7-22FD-FB53-C3D0-A80B6BA07378}"/>
              </a:ext>
            </a:extLst>
          </p:cNvPr>
          <p:cNvPicPr>
            <a:picLocks noChangeAspect="1"/>
          </p:cNvPicPr>
          <p:nvPr/>
        </p:nvPicPr>
        <p:blipFill>
          <a:blip r:embed="rId3"/>
          <a:stretch>
            <a:fillRect/>
          </a:stretch>
        </p:blipFill>
        <p:spPr>
          <a:xfrm>
            <a:off x="1288473" y="906087"/>
            <a:ext cx="9540819" cy="5886333"/>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4" name="Picture 3" descr="A graph of different colored squares&#10;&#10;Description automatically generated">
            <a:extLst>
              <a:ext uri="{FF2B5EF4-FFF2-40B4-BE49-F238E27FC236}">
                <a16:creationId xmlns:a16="http://schemas.microsoft.com/office/drawing/2014/main" id="{BF97FC22-9965-627A-6D1C-BE221FEC9573}"/>
              </a:ext>
            </a:extLst>
          </p:cNvPr>
          <p:cNvPicPr>
            <a:picLocks noChangeAspect="1"/>
          </p:cNvPicPr>
          <p:nvPr/>
        </p:nvPicPr>
        <p:blipFill>
          <a:blip r:embed="rId3"/>
          <a:stretch>
            <a:fillRect/>
          </a:stretch>
        </p:blipFill>
        <p:spPr>
          <a:xfrm>
            <a:off x="1209040" y="433230"/>
            <a:ext cx="9600446" cy="5923120"/>
          </a:xfrm>
          <a:prstGeom prst="rect">
            <a:avLst/>
          </a:prstGeom>
        </p:spPr>
      </p:pic>
    </p:spTree>
    <p:extLst>
      <p:ext uri="{BB962C8B-B14F-4D97-AF65-F5344CB8AC3E}">
        <p14:creationId xmlns:p14="http://schemas.microsoft.com/office/powerpoint/2010/main" val="2470843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16</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Summary</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1" y="1527048"/>
            <a:ext cx="5949759" cy="3931920"/>
          </a:xfrm>
        </p:spPr>
        <p:txBody>
          <a:bodyPr rtlCol="0"/>
          <a:lstStyle/>
          <a:p>
            <a:pPr marL="0" indent="0" rtl="0">
              <a:buNone/>
            </a:pPr>
            <a:r>
              <a:rPr lang="en-GB" dirty="0"/>
              <a:t>Introduce the Team</a:t>
            </a:r>
          </a:p>
          <a:p>
            <a:pPr marL="0" indent="0" rtl="0">
              <a:buNone/>
            </a:pPr>
            <a:r>
              <a:rPr lang="en-GB" dirty="0"/>
              <a:t>Project brief and our Approach</a:t>
            </a:r>
          </a:p>
          <a:p>
            <a:pPr marL="0" indent="0" rtl="0">
              <a:buNone/>
            </a:pPr>
            <a:r>
              <a:rPr lang="en-GB" dirty="0"/>
              <a:t>KPIs</a:t>
            </a:r>
          </a:p>
          <a:p>
            <a:pPr marL="0" indent="0" rtl="0">
              <a:buNone/>
            </a:pPr>
            <a:r>
              <a:rPr lang="en-GB" dirty="0"/>
              <a:t>Dashboard</a:t>
            </a:r>
          </a:p>
          <a:p>
            <a:pPr marL="0" indent="0" rtl="0">
              <a:buNone/>
            </a:pPr>
            <a:r>
              <a:rPr lang="en-GB" dirty="0"/>
              <a:t>Key findings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078440398"/>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4</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dirty="0"/>
              <a:t>Project Brief</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835152" y="1455413"/>
            <a:ext cx="11000759" cy="1468923"/>
          </a:xfrm>
        </p:spPr>
        <p:txBody>
          <a:bodyPr rtlCol="0">
            <a:normAutofit fontScale="92500"/>
          </a:bodyPr>
          <a:lstStyle/>
          <a:p>
            <a:pPr marL="457200" indent="-457200" rtl="0">
              <a:buAutoNum type="arabicPeriod"/>
            </a:pPr>
            <a:r>
              <a:rPr lang="en-GB" dirty="0"/>
              <a:t>To what extent are the ‘winter crises’ reported by the media real?</a:t>
            </a:r>
          </a:p>
          <a:p>
            <a:pPr marL="457200" indent="-457200" rtl="0">
              <a:buAutoNum type="arabicPeriod"/>
            </a:pPr>
            <a:endParaRPr lang="en-GB" dirty="0"/>
          </a:p>
          <a:p>
            <a:pPr rtl="0"/>
            <a:r>
              <a:rPr lang="en-GB" dirty="0"/>
              <a:t>2. How has the Covid-19 pandemic affected provision of acute care in Scotland?</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a:xfrm>
            <a:off x="835152" y="3437909"/>
            <a:ext cx="3291840" cy="1595956"/>
          </a:xfrm>
        </p:spPr>
        <p:txBody>
          <a:bodyPr rtlCol="0">
            <a:normAutofit/>
          </a:bodyPr>
          <a:lstStyle/>
          <a:p>
            <a:pPr algn="l">
              <a:buFont typeface="Arial" panose="020B0604020202020204" pitchFamily="34" charset="0"/>
              <a:buChar char="•"/>
            </a:pPr>
            <a:r>
              <a:rPr lang="en-GB" b="1" i="0" dirty="0">
                <a:solidFill>
                  <a:srgbClr val="333333"/>
                </a:solidFill>
                <a:effectLst/>
                <a:latin typeface="Helvetica Neue"/>
              </a:rPr>
              <a:t>Temporal: </a:t>
            </a:r>
            <a:r>
              <a:rPr lang="en-GB" b="0" i="0" dirty="0">
                <a:solidFill>
                  <a:srgbClr val="333333"/>
                </a:solidFill>
                <a:effectLst/>
                <a:latin typeface="Helvetica Neue"/>
              </a:rPr>
              <a:t>How has this issue changed over time? (Is it getting better or worse?)</a:t>
            </a:r>
          </a:p>
          <a:p>
            <a:pPr rtl="0"/>
            <a:endParaRPr lang="en-GB" dirty="0"/>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a:xfrm>
            <a:off x="8218715" y="3437909"/>
            <a:ext cx="3291840" cy="1468924"/>
          </a:xfrm>
        </p:spPr>
        <p:txBody>
          <a:bodyPr rtlCol="0"/>
          <a:lstStyle/>
          <a:p>
            <a:r>
              <a:rPr lang="en-GB" b="1" dirty="0">
                <a:solidFill>
                  <a:srgbClr val="333333"/>
                </a:solidFill>
                <a:latin typeface="Helvetica Neue"/>
              </a:rPr>
              <a:t>Demographic: </a:t>
            </a:r>
            <a:r>
              <a:rPr lang="en-GB" dirty="0">
                <a:solidFill>
                  <a:srgbClr val="333333"/>
                </a:solidFill>
                <a:latin typeface="Helvetica Neue"/>
              </a:rPr>
              <a:t>Who is most affected by this issue? (Who should be targeted with efforts?)</a:t>
            </a:r>
          </a:p>
          <a:p>
            <a:pPr rtl="0"/>
            <a:endParaRPr lang="en-GB" dirty="0"/>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DB776D2-28BC-86FF-32B0-4CAABA0003E6}"/>
              </a:ext>
            </a:extLst>
          </p:cNvPr>
          <p:cNvPicPr>
            <a:picLocks noChangeAspect="1"/>
          </p:cNvPicPr>
          <p:nvPr/>
        </p:nvPicPr>
        <p:blipFill>
          <a:blip r:embed="rId3"/>
          <a:stretch>
            <a:fillRect/>
          </a:stretch>
        </p:blipFill>
        <p:spPr>
          <a:xfrm>
            <a:off x="8610600" y="198438"/>
            <a:ext cx="1182727" cy="1182727"/>
          </a:xfrm>
          <a:prstGeom prst="rect">
            <a:avLst/>
          </a:prstGeom>
        </p:spPr>
      </p:pic>
      <p:sp>
        <p:nvSpPr>
          <p:cNvPr id="18" name="Content Placeholder 17">
            <a:extLst>
              <a:ext uri="{FF2B5EF4-FFF2-40B4-BE49-F238E27FC236}">
                <a16:creationId xmlns:a16="http://schemas.microsoft.com/office/drawing/2014/main" id="{A671641C-5E20-6BDC-7956-8C26F1109759}"/>
              </a:ext>
            </a:extLst>
          </p:cNvPr>
          <p:cNvSpPr>
            <a:spLocks noGrp="1"/>
          </p:cNvSpPr>
          <p:nvPr>
            <p:ph sz="quarter" idx="4"/>
          </p:nvPr>
        </p:nvSpPr>
        <p:spPr>
          <a:xfrm>
            <a:off x="4590039" y="3428579"/>
            <a:ext cx="3291840" cy="1595956"/>
          </a:xfrm>
        </p:spPr>
        <p:txBody>
          <a:bodyPr/>
          <a:lstStyle/>
          <a:p>
            <a:r>
              <a:rPr lang="en-GB" b="1" dirty="0">
                <a:solidFill>
                  <a:srgbClr val="333333"/>
                </a:solidFill>
                <a:latin typeface="Helvetica Neue"/>
              </a:rPr>
              <a:t>Geographic: </a:t>
            </a:r>
            <a:r>
              <a:rPr lang="en-GB" dirty="0">
                <a:solidFill>
                  <a:srgbClr val="333333"/>
                </a:solidFill>
                <a:latin typeface="Helvetica Neue"/>
              </a:rPr>
              <a:t>How does this issue differ between areas in Scotland? (Where should efforts be focussed?)</a:t>
            </a:r>
          </a:p>
          <a:p>
            <a:endParaRPr lang="en-GB" dirty="0"/>
          </a:p>
        </p:txBody>
      </p:sp>
    </p:spTree>
    <p:extLst>
      <p:ext uri="{BB962C8B-B14F-4D97-AF65-F5344CB8AC3E}">
        <p14:creationId xmlns:p14="http://schemas.microsoft.com/office/powerpoint/2010/main" val="543995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Data</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1583630"/>
            <a:ext cx="10714686" cy="4695378"/>
          </a:xfrm>
        </p:spPr>
        <p:txBody>
          <a:bodyPr rtlCol="0">
            <a:normAutofit fontScale="85000" lnSpcReduction="20000"/>
          </a:bodyPr>
          <a:lstStyle/>
          <a:p>
            <a:pPr rtl="0"/>
            <a:r>
              <a:rPr lang="en-GB" dirty="0"/>
              <a:t>Hospital Activity by Speciality</a:t>
            </a:r>
          </a:p>
          <a:p>
            <a:pPr rtl="0"/>
            <a:endParaRPr lang="en-GB" dirty="0"/>
          </a:p>
          <a:p>
            <a:pPr rtl="0"/>
            <a:r>
              <a:rPr lang="en-GB" dirty="0"/>
              <a:t>Hospital Activity and Patient Demographics</a:t>
            </a:r>
          </a:p>
          <a:p>
            <a:pPr rtl="0"/>
            <a:endParaRPr lang="en-GB" dirty="0"/>
          </a:p>
          <a:p>
            <a:pPr rtl="0"/>
            <a:r>
              <a:rPr lang="en-GB" dirty="0"/>
              <a:t>Hospital Activity and Deprivation</a:t>
            </a:r>
          </a:p>
          <a:p>
            <a:pPr rtl="0"/>
            <a:endParaRPr lang="en-GB" dirty="0"/>
          </a:p>
          <a:p>
            <a:pPr rtl="0"/>
            <a:r>
              <a:rPr lang="en-GB" dirty="0"/>
              <a:t>Hospitalisations due to Covid 19</a:t>
            </a:r>
          </a:p>
          <a:p>
            <a:pPr rtl="0"/>
            <a:endParaRPr lang="en-GB" dirty="0"/>
          </a:p>
          <a:p>
            <a:pPr rtl="0"/>
            <a:r>
              <a:rPr lang="en-GB" dirty="0"/>
              <a:t>A&amp;E attendances and performance data</a:t>
            </a:r>
          </a:p>
          <a:p>
            <a:pPr rtl="0"/>
            <a:endParaRPr lang="en-GB" dirty="0"/>
          </a:p>
          <a:p>
            <a:pPr rtl="0"/>
            <a:r>
              <a:rPr lang="en-GB" dirty="0"/>
              <a:t>Quarterly Hospital Beds Information - Datasets - Scottish Health and Social Care Open Data - </a:t>
            </a:r>
            <a:r>
              <a:rPr lang="en-GB" dirty="0" err="1"/>
              <a:t>nhs.scot</a:t>
            </a:r>
            <a:endParaRPr lang="en-GB" dirty="0"/>
          </a:p>
          <a:p>
            <a:pPr rtl="0"/>
            <a:endParaRPr lang="en-GB" dirty="0"/>
          </a:p>
          <a:p>
            <a:pPr rtl="0"/>
            <a:r>
              <a:rPr lang="en-GB" dirty="0"/>
              <a:t>Delayed discharge data</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CC67AB-A0DF-6D53-40AC-230D978EB651}"/>
              </a:ext>
            </a:extLst>
          </p:cNvPr>
          <p:cNvPicPr>
            <a:picLocks noChangeAspect="1"/>
          </p:cNvPicPr>
          <p:nvPr/>
        </p:nvPicPr>
        <p:blipFill>
          <a:blip r:embed="rId3"/>
          <a:stretch>
            <a:fillRect/>
          </a:stretch>
        </p:blipFill>
        <p:spPr>
          <a:xfrm>
            <a:off x="8088167" y="525938"/>
            <a:ext cx="2943825" cy="1175619"/>
          </a:xfrm>
          <a:prstGeom prst="rect">
            <a:avLst/>
          </a:prstGeom>
        </p:spPr>
      </p:pic>
    </p:spTree>
    <p:extLst>
      <p:ext uri="{BB962C8B-B14F-4D97-AF65-F5344CB8AC3E}">
        <p14:creationId xmlns:p14="http://schemas.microsoft.com/office/powerpoint/2010/main" val="18139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Project 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442932517"/>
              </p:ext>
            </p:extLst>
          </p:nvPr>
        </p:nvGraphicFramePr>
        <p:xfrm>
          <a:off x="998220" y="1626999"/>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6BAFC98-C9B9-526E-D357-CE40DD126A5A}"/>
              </a:ext>
            </a:extLst>
          </p:cNvPr>
          <p:cNvPicPr>
            <a:picLocks noChangeAspect="1"/>
          </p:cNvPicPr>
          <p:nvPr/>
        </p:nvPicPr>
        <p:blipFill>
          <a:blip r:embed="rId8"/>
          <a:stretch>
            <a:fillRect/>
          </a:stretch>
        </p:blipFill>
        <p:spPr>
          <a:xfrm>
            <a:off x="2207581" y="4932663"/>
            <a:ext cx="2433515" cy="1825136"/>
          </a:xfrm>
          <a:prstGeom prst="rect">
            <a:avLst/>
          </a:prstGeom>
        </p:spPr>
      </p:pic>
      <p:pic>
        <p:nvPicPr>
          <p:cNvPr id="8" name="Picture 7">
            <a:extLst>
              <a:ext uri="{FF2B5EF4-FFF2-40B4-BE49-F238E27FC236}">
                <a16:creationId xmlns:a16="http://schemas.microsoft.com/office/drawing/2014/main" id="{089ABB22-475E-5B60-4AB8-A602546BBC4A}"/>
              </a:ext>
            </a:extLst>
          </p:cNvPr>
          <p:cNvPicPr>
            <a:picLocks noChangeAspect="1"/>
          </p:cNvPicPr>
          <p:nvPr/>
        </p:nvPicPr>
        <p:blipFill>
          <a:blip r:embed="rId9"/>
          <a:stretch>
            <a:fillRect/>
          </a:stretch>
        </p:blipFill>
        <p:spPr>
          <a:xfrm>
            <a:off x="4598699" y="5118842"/>
            <a:ext cx="1623916" cy="911672"/>
          </a:xfrm>
          <a:prstGeom prst="rect">
            <a:avLst/>
          </a:prstGeom>
        </p:spPr>
      </p:pic>
      <p:pic>
        <p:nvPicPr>
          <p:cNvPr id="9" name="Picture 8">
            <a:extLst>
              <a:ext uri="{FF2B5EF4-FFF2-40B4-BE49-F238E27FC236}">
                <a16:creationId xmlns:a16="http://schemas.microsoft.com/office/drawing/2014/main" id="{71A348E9-D456-2320-B4DC-77F4633DF602}"/>
              </a:ext>
            </a:extLst>
          </p:cNvPr>
          <p:cNvPicPr>
            <a:picLocks noChangeAspect="1"/>
          </p:cNvPicPr>
          <p:nvPr/>
        </p:nvPicPr>
        <p:blipFill>
          <a:blip r:embed="rId10"/>
          <a:stretch>
            <a:fillRect/>
          </a:stretch>
        </p:blipFill>
        <p:spPr>
          <a:xfrm>
            <a:off x="8214940" y="4922382"/>
            <a:ext cx="2233790" cy="1788812"/>
          </a:xfrm>
          <a:prstGeom prst="rect">
            <a:avLst/>
          </a:prstGeom>
        </p:spPr>
      </p:pic>
      <p:pic>
        <p:nvPicPr>
          <p:cNvPr id="10" name="Picture 9">
            <a:extLst>
              <a:ext uri="{FF2B5EF4-FFF2-40B4-BE49-F238E27FC236}">
                <a16:creationId xmlns:a16="http://schemas.microsoft.com/office/drawing/2014/main" id="{89564388-3152-AB7E-F356-82AF0711E0D7}"/>
              </a:ext>
            </a:extLst>
          </p:cNvPr>
          <p:cNvPicPr>
            <a:picLocks noChangeAspect="1"/>
          </p:cNvPicPr>
          <p:nvPr/>
        </p:nvPicPr>
        <p:blipFill>
          <a:blip r:embed="rId11"/>
          <a:stretch>
            <a:fillRect/>
          </a:stretch>
        </p:blipFill>
        <p:spPr>
          <a:xfrm>
            <a:off x="6722663" y="5284560"/>
            <a:ext cx="1187683" cy="753884"/>
          </a:xfrm>
          <a:prstGeom prst="rect">
            <a:avLst/>
          </a:prstGeom>
        </p:spPr>
      </p:pic>
    </p:spTree>
    <p:extLst>
      <p:ext uri="{BB962C8B-B14F-4D97-AF65-F5344CB8AC3E}">
        <p14:creationId xmlns:p14="http://schemas.microsoft.com/office/powerpoint/2010/main" val="39426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10515600" cy="1325563"/>
          </a:xfrm>
        </p:spPr>
        <p:txBody>
          <a:bodyPr rtlCol="0" anchor="ctr">
            <a:normAutofit/>
          </a:bodyPr>
          <a:lstStyle/>
          <a:p>
            <a:pPr rtl="0"/>
            <a:r>
              <a:rPr lang="en-GB" b="1" dirty="0"/>
              <a:t>K</a:t>
            </a:r>
            <a:r>
              <a:rPr lang="en-GB" dirty="0"/>
              <a:t>ey </a:t>
            </a:r>
            <a:r>
              <a:rPr lang="en-GB" b="1" dirty="0"/>
              <a:t>P</a:t>
            </a:r>
            <a:r>
              <a:rPr lang="en-GB" dirty="0"/>
              <a:t>erformance </a:t>
            </a:r>
            <a:r>
              <a:rPr lang="en-GB" b="1" dirty="0"/>
              <a:t>I</a:t>
            </a:r>
            <a:r>
              <a:rPr lang="en-GB" dirty="0"/>
              <a:t>ndicators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sz="half" idx="1"/>
          </p:nvPr>
        </p:nvSpPr>
        <p:spPr>
          <a:xfrm>
            <a:off x="838200" y="1825625"/>
            <a:ext cx="5181600" cy="4351338"/>
          </a:xfrm>
        </p:spPr>
        <p:txBody>
          <a:bodyPr rtlCol="0">
            <a:normAutofit/>
          </a:bodyPr>
          <a:lstStyle/>
          <a:p>
            <a:pPr marL="457200" indent="-457200" rtl="0"/>
            <a:r>
              <a:rPr lang="en-GB"/>
              <a:t>Hospital Admissions</a:t>
            </a:r>
          </a:p>
          <a:p>
            <a:pPr marL="457200" indent="-457200" rtl="0"/>
            <a:endParaRPr lang="en-GB"/>
          </a:p>
          <a:p>
            <a:pPr marL="457200" indent="-457200" rtl="0"/>
            <a:r>
              <a:rPr lang="en-GB"/>
              <a:t>Length of hospital stay</a:t>
            </a:r>
          </a:p>
          <a:p>
            <a:pPr marL="457200" indent="-457200" rtl="0"/>
            <a:endParaRPr lang="en-GB"/>
          </a:p>
          <a:p>
            <a:pPr marL="457200" indent="-457200" rtl="0"/>
            <a:r>
              <a:rPr lang="en-GB"/>
              <a:t>Hospital beds availability</a:t>
            </a:r>
          </a:p>
          <a:p>
            <a:pPr rtl="0"/>
            <a:endParaRPr lang="en-GB" dirty="0"/>
          </a:p>
        </p:txBody>
      </p:sp>
      <p:pic>
        <p:nvPicPr>
          <p:cNvPr id="17" name="Picture Placeholder 16" descr="A group of people outside of a hospital&#10;&#10;Description automatically generated">
            <a:extLst>
              <a:ext uri="{FF2B5EF4-FFF2-40B4-BE49-F238E27FC236}">
                <a16:creationId xmlns:a16="http://schemas.microsoft.com/office/drawing/2014/main" id="{CB8D120A-5E1E-4874-96F4-134EC1F09F1C}"/>
              </a:ext>
            </a:extLst>
          </p:cNvPr>
          <p:cNvPicPr>
            <a:picLocks noGrp="1" noChangeAspect="1"/>
          </p:cNvPicPr>
          <p:nvPr>
            <p:ph sz="half" idx="2"/>
          </p:nvPr>
        </p:nvPicPr>
        <p:blipFill rotWithShape="1">
          <a:blip r:embed="rId3"/>
          <a:stretch/>
        </p:blipFill>
        <p:spPr>
          <a:xfrm>
            <a:off x="6305550" y="2496344"/>
            <a:ext cx="5181600" cy="3238499"/>
          </a:xfrm>
          <a:no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8</a:t>
            </a:fld>
            <a:endParaRPr kumimoji="0" lang="en-GB" b="0" i="0" u="none" strike="noStrike" kern="1200" cap="none" spc="0" normalizeH="0" baseline="0">
              <a:ln>
                <a:noFill/>
              </a:ln>
              <a:solidFill>
                <a:prstClr val="black">
                  <a:tint val="75000"/>
                </a:prstClr>
              </a:solidFill>
              <a:effectLst/>
              <a:uLnTx/>
              <a:uFillTx/>
            </a:endParaRPr>
          </a:p>
        </p:txBody>
      </p:sp>
    </p:spTree>
    <p:extLst>
      <p:ext uri="{BB962C8B-B14F-4D97-AF65-F5344CB8AC3E}">
        <p14:creationId xmlns:p14="http://schemas.microsoft.com/office/powerpoint/2010/main" val="100219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{B4C958CF-0C59-409C-B2EE-0B97AFF51F89}tf78504181_win32</Template>
  <TotalTime>409</TotalTime>
  <Words>469</Words>
  <Application>Microsoft Office PowerPoint</Application>
  <PresentationFormat>Widescreen</PresentationFormat>
  <Paragraphs>129</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Helvetica Neue</vt:lpstr>
      <vt:lpstr>inherit</vt:lpstr>
      <vt:lpstr>Tw Cen MT</vt:lpstr>
      <vt:lpstr>ShapesVTI</vt:lpstr>
      <vt:lpstr>Impact of the Covid-19 pandemic on provision of acute care in Scotland. </vt:lpstr>
      <vt:lpstr>Summary</vt:lpstr>
      <vt:lpstr>Team</vt:lpstr>
      <vt:lpstr>The way to get started is to quit talking and begin doing.</vt:lpstr>
      <vt:lpstr>Project Brief</vt:lpstr>
      <vt:lpstr>Data</vt:lpstr>
      <vt:lpstr>Project Timeline</vt:lpstr>
      <vt:lpstr>Key Performance Indicators</vt:lpstr>
      <vt:lpstr>Topic one</vt:lpstr>
      <vt:lpstr>How has the Covid-19 pandemic affected provision of acute care in Scotland?</vt:lpstr>
      <vt:lpstr>Number of Admissions</vt:lpstr>
      <vt:lpstr>Length of Stay</vt:lpstr>
      <vt:lpstr>PowerPoint Presentation</vt:lpstr>
      <vt:lpstr>Table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the Covid-19 pandemic affected provision of acute care in Scotland?</dc:title>
  <dc:creator>Justyna Rosiak</dc:creator>
  <cp:lastModifiedBy>Menzies, Emma (emma.menzies@uni-graz.at)</cp:lastModifiedBy>
  <cp:revision>5</cp:revision>
  <dcterms:created xsi:type="dcterms:W3CDTF">2023-07-12T13:16:47Z</dcterms:created>
  <dcterms:modified xsi:type="dcterms:W3CDTF">2023-07-13T13:26:16Z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